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02" r:id="rId5"/>
    <p:sldId id="624" r:id="rId6"/>
    <p:sldId id="304" r:id="rId7"/>
    <p:sldId id="308" r:id="rId8"/>
    <p:sldId id="312" r:id="rId9"/>
    <p:sldId id="354" r:id="rId10"/>
    <p:sldId id="316" r:id="rId11"/>
    <p:sldId id="669" r:id="rId12"/>
    <p:sldId id="311" r:id="rId13"/>
    <p:sldId id="625" r:id="rId14"/>
    <p:sldId id="623" r:id="rId15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9">
          <p15:clr>
            <a:srgbClr val="A4A3A4"/>
          </p15:clr>
        </p15:guide>
        <p15:guide id="2" pos="39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EAFF"/>
    <a:srgbClr val="F599C2"/>
    <a:srgbClr val="ED008C"/>
    <a:srgbClr val="ECACC3"/>
    <a:srgbClr val="F3E0E4"/>
    <a:srgbClr val="F3C7D4"/>
    <a:srgbClr val="DE6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384" y="114"/>
      </p:cViewPr>
      <p:guideLst>
        <p:guide orient="horz" pos="1799"/>
        <p:guide pos="39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97A79-2153-9F45-AD8B-A4DE617585D4}" type="datetime1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4652D-0228-8147-B73A-A462B962A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2569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671F8-EC37-A545-8172-64BDA83ADF2A}" type="datetime1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27CC3-FCCA-E943-8514-1D3472DB6E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2038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Start med en introduksjon av deg selv. Fortell gjerne litt om din egen eller komiteens motivasjon for å engasjere dere i Krafttak mot kreft.</a:t>
            </a:r>
          </a:p>
          <a:p>
            <a:endParaRPr lang="nb-NO"/>
          </a:p>
          <a:p>
            <a:r>
              <a:rPr lang="nb-NO"/>
              <a:t>Krafttak mot kreft er Kreftforeningen årlige innsamlingsaksjon. Nærmere 420 millioner er blitt samlet inn siden 2006. </a:t>
            </a:r>
            <a:br>
              <a:rPr lang="nb-NO"/>
            </a:br>
            <a:endParaRPr lang="nb-NO"/>
          </a:p>
          <a:p>
            <a:r>
              <a:rPr lang="nb-NO"/>
              <a:t>Russen har utvilsomt vært, og er, aksjonens aller viktigste samarbeidspartner. </a:t>
            </a:r>
            <a:endParaRPr lang="no-NB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0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La oss sammen få til tidenes Krafttak mot kreft og slå alle tidligere rekorder. </a:t>
            </a:r>
            <a:endParaRPr lang="no-NB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Dette er Richard. Richard er en ekte person, som nå lever med kreft.</a:t>
            </a:r>
          </a:p>
          <a:p>
            <a:r>
              <a:rPr lang="nb-NO"/>
              <a:t>Han har stilt opp med sin historie for å vise hva alle som engasjerer seg i Krafttak mot kreft betyr for han og andre i hans situasjon.</a:t>
            </a:r>
          </a:p>
          <a:p>
            <a:endParaRPr lang="no-NB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38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Én av tre rammes av kreft i løpet av livet. Resten blir pårørende. For å sette det på spissen så betyr det at om ikke personen til høyre for deg eller personen til venstre for deg rammes, så kan det være deg selv. </a:t>
            </a:r>
          </a:p>
          <a:p>
            <a:endParaRPr lang="nb-NO"/>
          </a:p>
          <a:p>
            <a:r>
              <a:rPr lang="nb-NO"/>
              <a:t>Det er viktig å huske på at tre av fire overlevert kreft. Det er dobbelt så mange som for 50 år siden.</a:t>
            </a:r>
          </a:p>
          <a:p>
            <a:endParaRPr lang="nb-NO"/>
          </a:p>
          <a:p>
            <a:r>
              <a:rPr lang="nb-NO" b="0" i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Men fortsatt dør 11 000 mennesker hvert år av kreft i Norge. De fleste dør fordi kreften har spredt seg og det ikke finnes flere behandlinger å tilby. Det er disse menneske vi skal hjelpe i årets Krafttak mot kreft.</a:t>
            </a:r>
            <a:endParaRPr lang="nb-NO"/>
          </a:p>
          <a:p>
            <a:r>
              <a:rPr lang="nb-NO"/>
              <a:t> </a:t>
            </a:r>
          </a:p>
          <a:p>
            <a:endParaRPr lang="no-NB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80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Vi skal bidra under årets aksjon. I år kommer vi uten bøsser, men tar imot gaver på Vipps.</a:t>
            </a:r>
          </a:p>
          <a:p>
            <a:endParaRPr lang="nb-NO"/>
          </a:p>
          <a:p>
            <a:r>
              <a:rPr lang="nb-NO"/>
              <a:t>Vi skal nå vise en video som tydeliggjør hvordan årets bøsseløse bøssebærer skal gå fra dør til dør. </a:t>
            </a:r>
            <a:endParaRPr lang="no-NB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7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Still</a:t>
            </a:r>
            <a:r>
              <a:rPr lang="nb-NO" baseline="0"/>
              <a:t> opp som bøssebærer (</a:t>
            </a:r>
            <a:r>
              <a:rPr lang="nb-NO" b="1" baseline="0"/>
              <a:t>dato</a:t>
            </a:r>
            <a:r>
              <a:rPr lang="nb-NO" baseline="0"/>
              <a:t>) Husk å opplyse om </a:t>
            </a:r>
            <a:r>
              <a:rPr lang="nb-NO" baseline="0" err="1"/>
              <a:t>klokkesettet</a:t>
            </a:r>
            <a:r>
              <a:rPr lang="nb-NO" baseline="0"/>
              <a:t> de skal starte å gå. </a:t>
            </a:r>
            <a:br>
              <a:rPr lang="nb-NO" baseline="0"/>
            </a:br>
            <a:endParaRPr lang="nb-NO" baseline="0"/>
          </a:p>
          <a:p>
            <a:r>
              <a:rPr lang="nb-NO" baseline="0"/>
              <a:t>2 timer! 2 timer av et liv som i gjennomsnitt består av 709 560 timer … Det kan du bidra med!</a:t>
            </a:r>
          </a:p>
          <a:p>
            <a:endParaRPr lang="nb-NO" baseline="0"/>
          </a:p>
          <a:p>
            <a:r>
              <a:rPr lang="nb-NO" baseline="0"/>
              <a:t>Når du er bøssebærer for Krafttak mot kreft er du Kreftforeningens representant når du ringer på dører. </a:t>
            </a:r>
          </a:p>
          <a:p>
            <a:r>
              <a:rPr lang="nb-NO" baseline="0">
                <a:sym typeface="Wingdings" panose="05000000000000000000" pitchFamily="2" charset="2"/>
              </a:rPr>
              <a:t>Det viktigste du som bøssebærer gjør da er at du:</a:t>
            </a:r>
          </a:p>
          <a:p>
            <a:endParaRPr lang="nb-NO" baseline="0">
              <a:sym typeface="Wingdings" panose="05000000000000000000" pitchFamily="2" charset="2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nb-NO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Skrur på sjarmen! </a:t>
            </a:r>
            <a:r>
              <a:rPr lang="nb-NO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Ingen ting er så hyggelig som å få en blid og sjarmerende person på døra. Og d</a:t>
            </a:r>
            <a:r>
              <a:rPr lang="nb-NO" b="0" baseline="0"/>
              <a:t>a </a:t>
            </a:r>
            <a:r>
              <a:rPr lang="nb-NO" baseline="0"/>
              <a:t>er det jo litt dumt å stå med røyken i hånda og leppa full av snus mens du ber dem å støtte kreftsaken…..</a:t>
            </a:r>
            <a:r>
              <a:rPr lang="nb-NO" baseline="0">
                <a:sym typeface="Wingdings" panose="05000000000000000000" pitchFamily="2" charset="2"/>
              </a:rPr>
              <a:t> Så håper vi på skikkelig drittvær, for da er denne blide, sjarmerende bøssebæreren enda mer uimotståelig.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nb-NO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Smil når du ringer på døra</a:t>
            </a:r>
            <a:r>
              <a:rPr lang="nb-NO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nb-NO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 bøssebærer-plakat rundt halsen</a:t>
            </a:r>
            <a:endParaRPr lang="nb-NO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nb-NO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Følge kartet du har fått utdelt </a:t>
            </a:r>
            <a:r>
              <a:rPr lang="nb-NO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(de med tilgang til bil tar rodene lengst unna).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nb-NO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Husk! En bøsse og en rode per person </a:t>
            </a:r>
            <a:r>
              <a:rPr lang="nb-NO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(om man går to på en bøsse, når man bare halvparten så stort område)</a:t>
            </a:r>
          </a:p>
          <a:p>
            <a:pPr marL="0" indent="0" rtl="0">
              <a:buFont typeface="Arial" panose="020B0604020202020204" pitchFamily="34" charset="0"/>
              <a:buNone/>
            </a:pPr>
            <a:endParaRPr lang="nb-NO"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rtl="0">
              <a:buFont typeface="Arial" panose="020B0604020202020204" pitchFamily="34" charset="0"/>
              <a:buNone/>
            </a:pPr>
            <a:r>
              <a:rPr lang="nb-NO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Send «GÅ» til 2277 når du startet å gå.</a:t>
            </a:r>
          </a:p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29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Blant alle som faktisk går som bøssebærer er med i trekningen om flotte premier; Signert drakt av Erling Braut Haaland, gavekort på Ticketmaster og Power.</a:t>
            </a:r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9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Resultatet avhenger av antall deltagere – vi vil slå fjoråret / ha flere bøssebærere enn fjoråret – SÅ BLI MED</a:t>
            </a:r>
          </a:p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6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>
                <a:latin typeface="Arial"/>
                <a:cs typeface="Arial"/>
              </a:rPr>
              <a:t>Sånn verver du deg. </a:t>
            </a:r>
            <a:endParaRPr lang="nb-NO">
              <a:ea typeface="+mn-ea"/>
              <a:cs typeface="+mn-cs"/>
            </a:endParaRPr>
          </a:p>
          <a:p>
            <a:r>
              <a:rPr lang="nb-NO" b="1">
                <a:latin typeface="Arial"/>
                <a:cs typeface="Arial"/>
              </a:rPr>
              <a:t>Send en SMS til 2277</a:t>
            </a:r>
            <a:endParaRPr lang="nb-NO" b="1" baseline="0"/>
          </a:p>
          <a:p>
            <a:r>
              <a:rPr lang="nb-NO" b="1">
                <a:latin typeface="Arial"/>
                <a:cs typeface="Arial"/>
              </a:rPr>
              <a:t>Skriv Bøsse XXXXXX </a:t>
            </a:r>
            <a:r>
              <a:rPr lang="nb-NO" b="1" err="1">
                <a:latin typeface="Arial"/>
                <a:cs typeface="Arial"/>
              </a:rPr>
              <a:t>navent</a:t>
            </a:r>
            <a:r>
              <a:rPr lang="nb-NO" b="1">
                <a:latin typeface="Arial"/>
                <a:cs typeface="Arial"/>
              </a:rPr>
              <a:t> ditt – NB! Legg inn tilpasset info for å verve.</a:t>
            </a:r>
            <a:endParaRPr lang="nb-NO" b="1" baseline="0"/>
          </a:p>
          <a:p>
            <a:endParaRPr lang="nb-NO" baseline="0"/>
          </a:p>
          <a:p>
            <a:endParaRPr lang="nb-NO"/>
          </a:p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4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I tillegg til å være bøssebærer, kan man også bidra digitalt. </a:t>
            </a:r>
          </a:p>
          <a:p>
            <a:r>
              <a:rPr lang="nb-NO"/>
              <a:t>Del vår digitale bøsse med alle i deres nettverk; venner, familie, arbeidsplass, idrettslag, lokalt næringsliv osv. (</a:t>
            </a:r>
            <a:r>
              <a:rPr lang="nb-NO">
                <a:solidFill>
                  <a:srgbClr val="FF0000"/>
                </a:solidFill>
              </a:rPr>
              <a:t>ta eventuelt et </a:t>
            </a:r>
            <a:r>
              <a:rPr lang="nb-NO" err="1">
                <a:solidFill>
                  <a:srgbClr val="FF0000"/>
                </a:solidFill>
              </a:rPr>
              <a:t>screenshot</a:t>
            </a:r>
            <a:r>
              <a:rPr lang="nb-NO">
                <a:solidFill>
                  <a:srgbClr val="FF0000"/>
                </a:solidFill>
              </a:rPr>
              <a:t> av deres egen digitale bøsse og lim inn som bilde</a:t>
            </a:r>
            <a:r>
              <a:rPr lang="nb-NO"/>
              <a:t>)</a:t>
            </a:r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27CC3-FCCA-E943-8514-1D3472DB6E6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7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_bg_5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pic>
        <p:nvPicPr>
          <p:cNvPr id="6" name="Picture 6" descr="Kreftforeningen_webadresse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311400"/>
            <a:ext cx="58166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66069" y="725831"/>
            <a:ext cx="8417932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Plassholder for innhold 2"/>
          <p:cNvSpPr>
            <a:spLocks noGrp="1"/>
          </p:cNvSpPr>
          <p:nvPr>
            <p:ph sz="quarter" idx="13"/>
          </p:nvPr>
        </p:nvSpPr>
        <p:spPr>
          <a:xfrm>
            <a:off x="366713" y="1209675"/>
            <a:ext cx="4068000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quarter" idx="14"/>
          </p:nvPr>
        </p:nvSpPr>
        <p:spPr>
          <a:xfrm>
            <a:off x="4716000" y="1209675"/>
            <a:ext cx="4068000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57692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25137" y="367470"/>
            <a:ext cx="4070383" cy="4995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Sett inn bilde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59999" y="726329"/>
            <a:ext cx="4067387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4067386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Plassholder for innhold 2"/>
          <p:cNvSpPr>
            <a:spLocks noGrp="1"/>
          </p:cNvSpPr>
          <p:nvPr>
            <p:ph sz="quarter" idx="14"/>
          </p:nvPr>
        </p:nvSpPr>
        <p:spPr>
          <a:xfrm>
            <a:off x="366713" y="1209675"/>
            <a:ext cx="4068000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242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360936" y="1209524"/>
            <a:ext cx="4067064" cy="4152945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742179" y="1209524"/>
            <a:ext cx="4053341" cy="4152945"/>
          </a:xfr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60935" y="725831"/>
            <a:ext cx="8434856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3552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4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360000" y="359999"/>
            <a:ext cx="4040624" cy="499500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Sett inn bilde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702091" y="726329"/>
            <a:ext cx="4081910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Title 5"/>
          <p:cNvSpPr>
            <a:spLocks noGrp="1"/>
          </p:cNvSpPr>
          <p:nvPr>
            <p:ph type="title"/>
          </p:nvPr>
        </p:nvSpPr>
        <p:spPr>
          <a:xfrm>
            <a:off x="4702091" y="366777"/>
            <a:ext cx="4081909" cy="37238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lassholder for innhold 2"/>
          <p:cNvSpPr>
            <a:spLocks noGrp="1"/>
          </p:cNvSpPr>
          <p:nvPr>
            <p:ph sz="quarter" idx="14"/>
          </p:nvPr>
        </p:nvSpPr>
        <p:spPr>
          <a:xfrm>
            <a:off x="4716000" y="1209675"/>
            <a:ext cx="4068000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51903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3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56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11560" y="1066504"/>
            <a:ext cx="7920880" cy="350837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edit</a:t>
            </a:r>
            <a:r>
              <a:rPr lang="nb-NO"/>
              <a:t> Master </a:t>
            </a:r>
            <a:r>
              <a:rPr lang="nb-NO" err="1"/>
              <a:t>text</a:t>
            </a:r>
            <a:r>
              <a:rPr lang="nb-NO"/>
              <a:t>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10646" y="612709"/>
            <a:ext cx="7921503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64675" y="5168106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72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lassholder for bunntekst 1">
            <a:extLst>
              <a:ext uri="{FF2B5EF4-FFF2-40B4-BE49-F238E27FC236}">
                <a16:creationId xmlns:a16="http://schemas.microsoft.com/office/drawing/2014/main" id="{226E1D2E-7640-439F-9656-5F00C4DA421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968184" y="5175576"/>
            <a:ext cx="5772168" cy="360000"/>
          </a:xfrm>
        </p:spPr>
        <p:txBody>
          <a:bodyPr/>
          <a:lstStyle>
            <a:lvl1pPr>
              <a:defRPr sz="63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_bg_4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pic>
        <p:nvPicPr>
          <p:cNvPr id="6" name="Picture 6" descr="Kreftforeningen_webadresse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311400"/>
            <a:ext cx="58166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_bg_6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pic>
        <p:nvPicPr>
          <p:cNvPr id="6" name="Picture 6" descr="Kreftforeningen_webadresse_neg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311400"/>
            <a:ext cx="5816600" cy="109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tittel og navn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_bg_5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63688" y="2374872"/>
            <a:ext cx="5616624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Foredragstittel</a:t>
            </a:r>
            <a:endParaRPr lang="en-US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763688" y="2929508"/>
            <a:ext cx="5616624" cy="609398"/>
          </a:xfrm>
        </p:spPr>
        <p:txBody>
          <a:bodyPr>
            <a:spAutoFit/>
          </a:bodyPr>
          <a:lstStyle>
            <a:lvl1pPr marL="0" indent="0" algn="ctr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  <p:pic>
        <p:nvPicPr>
          <p:cNvPr id="14" name="Picture 13" descr="Kreftforeningen_navnetrekk_po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5495027"/>
            <a:ext cx="945032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tittel og navn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PT_bg_4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63688" y="2374872"/>
            <a:ext cx="5616624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Foredragstittel</a:t>
            </a:r>
            <a:endParaRPr lang="en-US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763688" y="2929508"/>
            <a:ext cx="5616624" cy="609398"/>
          </a:xfrm>
        </p:spPr>
        <p:txBody>
          <a:bodyPr>
            <a:spAutoFit/>
          </a:bodyPr>
          <a:lstStyle>
            <a:lvl1pPr marL="0" indent="0" algn="ctr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  <p:pic>
        <p:nvPicPr>
          <p:cNvPr id="14" name="Picture 13" descr="Kreftforeningen_navnetrekk_po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5495027"/>
            <a:ext cx="945032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2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tittel og navn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_bg_6_NY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0000" y="361188"/>
            <a:ext cx="8418576" cy="4992624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1509419" y="5362470"/>
            <a:ext cx="6890533" cy="360000"/>
          </a:xfrm>
        </p:spPr>
        <p:txBody>
          <a:bodyPr/>
          <a:lstStyle/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63688" y="2374872"/>
            <a:ext cx="5616624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ctr">
              <a:defRPr sz="36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Foredragstittel</a:t>
            </a:r>
            <a:endParaRPr lang="en-US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1763688" y="2929508"/>
            <a:ext cx="5616624" cy="609398"/>
          </a:xfrm>
        </p:spPr>
        <p:txBody>
          <a:bodyPr>
            <a:spAutoFit/>
          </a:bodyPr>
          <a:lstStyle>
            <a:lvl1pPr marL="0" indent="0" algn="ctr">
              <a:buNone/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  <p:pic>
        <p:nvPicPr>
          <p:cNvPr id="14" name="Picture 13" descr="Kreftforeningen_navnetrekk_pos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5495027"/>
            <a:ext cx="945032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7"/>
          <p:cNvSpPr>
            <a:spLocks noGrp="1"/>
          </p:cNvSpPr>
          <p:nvPr>
            <p:ph type="pic" sz="quarter" idx="10" hasCustomPrompt="1"/>
          </p:nvPr>
        </p:nvSpPr>
        <p:spPr>
          <a:xfrm>
            <a:off x="359999" y="1209524"/>
            <a:ext cx="8424001" cy="4145476"/>
          </a:xfrm>
          <a:prstGeom prst="rect">
            <a:avLst/>
          </a:prstGeom>
          <a:solidFill>
            <a:srgbClr val="F2F2F2"/>
          </a:solidFill>
        </p:spPr>
        <p:txBody>
          <a:bodyPr vert="horz" anchor="ctr" anchorCtr="0"/>
          <a:lstStyle>
            <a:lvl1pPr marL="0" indent="0" algn="ctr">
              <a:buNone/>
              <a:defRPr sz="3000" b="1" i="0">
                <a:latin typeface="Georgia" pitchFamily="18" charset="0"/>
                <a:cs typeface="Georgia" pitchFamily="18" charset="0"/>
              </a:defRPr>
            </a:lvl1pPr>
          </a:lstStyle>
          <a:p>
            <a:r>
              <a:rPr lang="en-US"/>
              <a:t>Sett inn </a:t>
            </a:r>
            <a:r>
              <a:rPr lang="en-US" err="1"/>
              <a:t>bilde</a:t>
            </a:r>
            <a:endParaRPr lang="en-US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60827" y="726329"/>
            <a:ext cx="8423173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0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/>
          </p:cNvSpPr>
          <p:nvPr>
            <p:ph type="pic" sz="quarter" idx="10" hasCustomPrompt="1"/>
          </p:nvPr>
        </p:nvSpPr>
        <p:spPr>
          <a:xfrm>
            <a:off x="360000" y="360000"/>
            <a:ext cx="8424000" cy="4994999"/>
          </a:xfrm>
          <a:prstGeom prst="rect">
            <a:avLst/>
          </a:prstGeom>
          <a:solidFill>
            <a:srgbClr val="F2F2F2"/>
          </a:solidFill>
        </p:spPr>
        <p:txBody>
          <a:bodyPr vert="horz" anchor="ctr" anchorCtr="0"/>
          <a:lstStyle>
            <a:lvl1pPr marL="0" indent="0" algn="ctr">
              <a:buNone/>
              <a:defRPr sz="3000" b="1" i="0">
                <a:latin typeface="Georgia" pitchFamily="18" charset="0"/>
                <a:cs typeface="Georgia" pitchFamily="18" charset="0"/>
              </a:defRPr>
            </a:lvl1pPr>
          </a:lstStyle>
          <a:p>
            <a:r>
              <a:rPr lang="en-US"/>
              <a:t>Sett inn </a:t>
            </a:r>
            <a:r>
              <a:rPr lang="en-US" err="1"/>
              <a:t>bilde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d teks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66069" y="725831"/>
            <a:ext cx="8417932" cy="3508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Plassholder for innhold 2"/>
          <p:cNvSpPr>
            <a:spLocks noGrp="1"/>
          </p:cNvSpPr>
          <p:nvPr>
            <p:ph sz="quarter" idx="12"/>
          </p:nvPr>
        </p:nvSpPr>
        <p:spPr>
          <a:xfrm>
            <a:off x="366713" y="1209675"/>
            <a:ext cx="8416925" cy="3654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4839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28"/>
          <p:cNvSpPr>
            <a:spLocks noGrp="1"/>
          </p:cNvSpPr>
          <p:nvPr>
            <p:ph type="body" idx="1"/>
          </p:nvPr>
        </p:nvSpPr>
        <p:spPr>
          <a:xfrm>
            <a:off x="360000" y="1084386"/>
            <a:ext cx="8424000" cy="365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/>
              <a:t>Første </a:t>
            </a:r>
            <a:r>
              <a:rPr lang="da-DK" err="1"/>
              <a:t>nivå</a:t>
            </a:r>
            <a:endParaRPr lang="da-DK"/>
          </a:p>
          <a:p>
            <a:pPr lvl="1"/>
            <a:r>
              <a:rPr lang="da-DK"/>
              <a:t>Andre </a:t>
            </a:r>
            <a:r>
              <a:rPr lang="da-DK" err="1"/>
              <a:t>nivå</a:t>
            </a:r>
            <a:endParaRPr lang="da-DK"/>
          </a:p>
          <a:p>
            <a:pPr lvl="2"/>
            <a:r>
              <a:rPr lang="da-DK"/>
              <a:t>Tredje </a:t>
            </a:r>
            <a:r>
              <a:rPr lang="da-DK" err="1"/>
              <a:t>nivå</a:t>
            </a:r>
            <a:endParaRPr lang="da-DK"/>
          </a:p>
          <a:p>
            <a:pPr lvl="3"/>
            <a:r>
              <a:rPr lang="da-DK"/>
              <a:t>Fjerde </a:t>
            </a:r>
            <a:r>
              <a:rPr lang="da-DK" err="1"/>
              <a:t>nivå</a:t>
            </a:r>
            <a:endParaRPr lang="da-DK"/>
          </a:p>
          <a:p>
            <a:pPr lvl="4"/>
            <a:r>
              <a:rPr lang="da-DK"/>
              <a:t>Femte </a:t>
            </a:r>
            <a:r>
              <a:rPr lang="da-DK" err="1"/>
              <a:t>nivå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9952" y="5355000"/>
            <a:ext cx="567765" cy="360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80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fld id="{E983F36F-D85B-CA4C-8BC8-EDFC3522FE5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9419" y="5362470"/>
            <a:ext cx="6890533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rgbClr val="000000"/>
                </a:solidFill>
                <a:latin typeface="Georgia"/>
                <a:cs typeface="Georgia"/>
              </a:defRPr>
            </a:lvl1pPr>
          </a:lstStyle>
          <a:p>
            <a:r>
              <a:rPr lang="nb-NO">
                <a:solidFill>
                  <a:schemeClr val="bg1">
                    <a:lumMod val="50000"/>
                  </a:schemeClr>
                </a:solidFill>
              </a:rPr>
              <a:t>Krafttak mot kreft 2021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1588" y="5400088"/>
            <a:ext cx="272128" cy="265724"/>
          </a:xfrm>
          <a:prstGeom prst="rect">
            <a:avLst/>
          </a:prstGeom>
        </p:spPr>
      </p:pic>
      <p:pic>
        <p:nvPicPr>
          <p:cNvPr id="9" name="Picture 8" descr="Kreftforeningen_navnetrekk_pos.png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60000" y="5495027"/>
            <a:ext cx="945032" cy="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0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  <p:sldLayoutId id="2147483670" r:id="rId4"/>
    <p:sldLayoutId id="2147483673" r:id="rId5"/>
    <p:sldLayoutId id="2147483674" r:id="rId6"/>
    <p:sldLayoutId id="2147483653" r:id="rId7"/>
    <p:sldLayoutId id="2147483649" r:id="rId8"/>
    <p:sldLayoutId id="2147483655" r:id="rId9"/>
    <p:sldLayoutId id="2147483661" r:id="rId10"/>
    <p:sldLayoutId id="2147483657" r:id="rId11"/>
    <p:sldLayoutId id="2147483666" r:id="rId12"/>
    <p:sldLayoutId id="2147483663" r:id="rId13"/>
    <p:sldLayoutId id="2147483667" r:id="rId14"/>
    <p:sldLayoutId id="2147483668" r:id="rId15"/>
    <p:sldLayoutId id="214748367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bg1">
              <a:lumMod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180975" indent="-180975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defRPr sz="1800" kern="1200" baseline="0">
          <a:solidFill>
            <a:schemeClr val="tx1"/>
          </a:solidFill>
          <a:latin typeface="Georgia"/>
          <a:ea typeface="+mn-ea"/>
          <a:cs typeface="News Gothic MT"/>
        </a:defRPr>
      </a:lvl1pPr>
      <a:lvl2pPr marL="360000" indent="-180000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defRPr sz="1600" kern="1200" baseline="0">
          <a:solidFill>
            <a:schemeClr val="tx1"/>
          </a:solidFill>
          <a:latin typeface="Georgia"/>
          <a:ea typeface="+mn-ea"/>
          <a:cs typeface="News Gothic MT"/>
        </a:defRPr>
      </a:lvl2pPr>
      <a:lvl3pPr marL="540000" indent="-180000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tabLst>
          <a:tab pos="809625" algn="l"/>
        </a:tabLst>
        <a:defRPr sz="1400" kern="1200" baseline="0">
          <a:solidFill>
            <a:schemeClr val="tx1"/>
          </a:solidFill>
          <a:latin typeface="Georgia"/>
          <a:ea typeface="+mn-ea"/>
          <a:cs typeface="News Gothic MT"/>
        </a:defRPr>
      </a:lvl3pPr>
      <a:lvl4pPr marL="720000" indent="-180000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defRPr sz="1400" kern="1200" baseline="0">
          <a:solidFill>
            <a:schemeClr val="tx1"/>
          </a:solidFill>
          <a:latin typeface="Georgia"/>
          <a:ea typeface="+mn-ea"/>
          <a:cs typeface="News Gothic MT"/>
        </a:defRPr>
      </a:lvl4pPr>
      <a:lvl5pPr marL="895350" indent="-176213" algn="l" defTabSz="457200" rtl="0" eaLnBrk="1" latinLnBrk="0" hangingPunct="1">
        <a:lnSpc>
          <a:spcPct val="110000"/>
        </a:lnSpc>
        <a:spcBef>
          <a:spcPts val="0"/>
        </a:spcBef>
        <a:buClr>
          <a:schemeClr val="tx1"/>
        </a:buClr>
        <a:buFont typeface="Arial"/>
        <a:buChar char="•"/>
        <a:defRPr sz="1200" kern="1200" baseline="0">
          <a:solidFill>
            <a:schemeClr val="tx1"/>
          </a:solidFill>
          <a:latin typeface="Georgia"/>
          <a:ea typeface="+mn-ea"/>
          <a:cs typeface="News Gothic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WzQ4Tkli9k?start=2&amp;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HEeXjCnZvE?start=6&amp;feature=oembed" TargetMode="Externa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E4B94E0-4215-4323-AC02-C74B7B307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3593285"/>
            <a:ext cx="5616624" cy="1107996"/>
          </a:xfrm>
        </p:spPr>
        <p:txBody>
          <a:bodyPr/>
          <a:lstStyle/>
          <a:p>
            <a:r>
              <a:rPr lang="nb-NO"/>
              <a:t>Krafttak mot kreft 2023</a:t>
            </a:r>
            <a:endParaRPr lang="no-NB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B7943471-CF87-4CEB-BA33-8C3451104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501" y="-151131"/>
            <a:ext cx="346366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44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-medier 1" title="Jarle med en takk til bøssebærerne i Krafttak mot kreft | Kreftforeningen">
            <a:hlinkClick r:id="" action="ppaction://media"/>
            <a:extLst>
              <a:ext uri="{FF2B5EF4-FFF2-40B4-BE49-F238E27FC236}">
                <a16:creationId xmlns:a16="http://schemas.microsoft.com/office/drawing/2014/main" id="{C9E74FE9-D1CD-71F2-7608-D24AE7F710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7884" y="151160"/>
            <a:ext cx="8140329" cy="50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D55651B5-75D9-4016-9118-C2231D53C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732" y="733483"/>
            <a:ext cx="4824536" cy="372382"/>
          </a:xfrm>
        </p:spPr>
        <p:txBody>
          <a:bodyPr/>
          <a:lstStyle/>
          <a:p>
            <a:pPr algn="ctr"/>
            <a:r>
              <a:rPr lang="nb-NO" sz="3200">
                <a:solidFill>
                  <a:schemeClr val="bg2"/>
                </a:solidFill>
              </a:rPr>
              <a:t>Tusen takk for innsatsen!</a:t>
            </a:r>
            <a:endParaRPr lang="no-NB" sz="3200">
              <a:solidFill>
                <a:schemeClr val="bg2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B211ABC-FEAB-4DEC-92EA-86697A349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592660"/>
            <a:ext cx="3975119" cy="30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0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-medier 1" title="Litt mer tid kan bety alt | Krafttak mot kreft">
            <a:hlinkClick r:id="" action="ppaction://media"/>
            <a:extLst>
              <a:ext uri="{FF2B5EF4-FFF2-40B4-BE49-F238E27FC236}">
                <a16:creationId xmlns:a16="http://schemas.microsoft.com/office/drawing/2014/main" id="{0C6F29BB-AB22-2682-14F3-5A255E8BF96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90739" y="291633"/>
            <a:ext cx="8029358" cy="486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3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bilde som inneholder utendørs, person&#10;&#10;Automatisk generert beskrivelse">
            <a:extLst>
              <a:ext uri="{FF2B5EF4-FFF2-40B4-BE49-F238E27FC236}">
                <a16:creationId xmlns:a16="http://schemas.microsoft.com/office/drawing/2014/main" id="{5D3D5EF3-CF7C-4A0E-9F62-74F7FE890C7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367470"/>
            <a:ext cx="3791472" cy="4995000"/>
          </a:xfr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884E83D1-2A0C-4166-9359-66184454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bg2"/>
                </a:solidFill>
              </a:rPr>
              <a:t>Årets tema </a:t>
            </a:r>
            <a:endParaRPr lang="no-NB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3281B80-91CC-498B-B121-3C91E2A20B28}"/>
              </a:ext>
            </a:extLst>
          </p:cNvPr>
          <p:cNvSpPr/>
          <p:nvPr/>
        </p:nvSpPr>
        <p:spPr>
          <a:xfrm>
            <a:off x="413473" y="1957029"/>
            <a:ext cx="39604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800" b="1">
                <a:latin typeface="Georgia" panose="02040502050405020303" pitchFamily="18" charset="0"/>
              </a:rPr>
              <a:t>Vi samler inn penger til forskning på kreft med spredning.</a:t>
            </a:r>
            <a:endParaRPr lang="no-NB" sz="2800" b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8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30721368-2BE1-41F3-A7EC-DA4A127A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bg2"/>
                </a:solidFill>
              </a:rPr>
              <a:t>Årets aksjon</a:t>
            </a:r>
            <a:endParaRPr lang="no-NB">
              <a:solidFill>
                <a:schemeClr val="bg2"/>
              </a:solidFill>
            </a:endParaRPr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B29B3AE4-183C-45DD-A01D-EE4768A02FA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9416" y="994469"/>
            <a:ext cx="4059005" cy="3726062"/>
          </a:xfr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967813D-6297-40F6-87C9-7ED10AD7A375}"/>
              </a:ext>
            </a:extLst>
          </p:cNvPr>
          <p:cNvSpPr txBox="1"/>
          <p:nvPr/>
        </p:nvSpPr>
        <p:spPr>
          <a:xfrm>
            <a:off x="541282" y="1097494"/>
            <a:ext cx="3364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400" b="1" i="0">
                <a:solidFill>
                  <a:schemeClr val="accent5"/>
                </a:solidFill>
                <a:latin typeface="Georgia" panose="02040502050405020303" pitchFamily="18" charset="0"/>
                <a:cs typeface="News Gothic MT"/>
              </a:rPr>
              <a:t>I år kommer vi uten bøsse, men tar imot gaver på Vipps</a:t>
            </a:r>
            <a:r>
              <a:rPr lang="nb-NO" sz="2400" b="1">
                <a:solidFill>
                  <a:schemeClr val="accent5"/>
                </a:solidFill>
                <a:latin typeface="Georgia" panose="02040502050405020303" pitchFamily="18" charset="0"/>
                <a:cs typeface="News Gothic MT"/>
              </a:rPr>
              <a:t>.</a:t>
            </a:r>
            <a:endParaRPr lang="no-NB" sz="2400" b="1" i="0">
              <a:solidFill>
                <a:schemeClr val="accent5"/>
              </a:solidFill>
              <a:latin typeface="Georgia" panose="02040502050405020303" pitchFamily="18" charset="0"/>
              <a:cs typeface="News Gothic MT"/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AC6CBAE8-2095-4A40-9084-4C0B84966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814" y="2923179"/>
            <a:ext cx="1301487" cy="183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97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4F558AB-13B9-4658-94E6-B87929C8A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15" y="356712"/>
            <a:ext cx="4067386" cy="372382"/>
          </a:xfrm>
        </p:spPr>
        <p:txBody>
          <a:bodyPr/>
          <a:lstStyle/>
          <a:p>
            <a:r>
              <a:rPr lang="nb-NO">
                <a:solidFill>
                  <a:schemeClr val="bg2"/>
                </a:solidFill>
                <a:latin typeface="Georgia" panose="02040502050405020303" pitchFamily="18" charset="0"/>
              </a:rPr>
              <a:t>Hva kan DU gjøre?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A19946F-DCF6-4FD5-8220-383FC34192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15968" y="1129308"/>
            <a:ext cx="4068000" cy="3654000"/>
          </a:xfrm>
        </p:spPr>
        <p:txBody>
          <a:bodyPr/>
          <a:lstStyle/>
          <a:p>
            <a:pPr marL="0" indent="0" algn="ctr">
              <a:buNone/>
            </a:pPr>
            <a:r>
              <a:rPr lang="nb-NO" sz="2200" b="1">
                <a:latin typeface="Georgia" panose="02040502050405020303" pitchFamily="18" charset="0"/>
              </a:rPr>
              <a:t>Gi to timer av din tid!</a:t>
            </a:r>
            <a:endParaRPr lang="nb-NO" sz="22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nb-NO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nb-NO">
                <a:solidFill>
                  <a:srgbClr val="FF0000"/>
                </a:solidFill>
                <a:latin typeface="Georgia" panose="02040502050405020303" pitchFamily="18" charset="0"/>
              </a:rPr>
              <a:t>Dato, klokkeslett</a:t>
            </a:r>
          </a:p>
          <a:p>
            <a:pPr marL="0" indent="0" algn="ctr">
              <a:buNone/>
            </a:pPr>
            <a:endParaRPr lang="nb-NO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nb-NO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nb-NO">
                <a:latin typeface="Georgia" panose="02040502050405020303" pitchFamily="18" charset="0"/>
              </a:rPr>
              <a:t>Hent nødvendig materiell </a:t>
            </a:r>
            <a:r>
              <a:rPr lang="nb-NO">
                <a:solidFill>
                  <a:srgbClr val="FF0000"/>
                </a:solidFill>
                <a:latin typeface="Georgia" panose="02040502050405020303" pitchFamily="18" charset="0"/>
              </a:rPr>
              <a:t>… (legg inn korrekt informasjon om hvor/hvordan materiell deles ut</a:t>
            </a:r>
            <a:r>
              <a:rPr lang="nb-NO">
                <a:latin typeface="Georgia" panose="02040502050405020303" pitchFamily="18" charset="0"/>
              </a:rPr>
              <a:t>)</a:t>
            </a:r>
          </a:p>
          <a:p>
            <a:pPr marL="0" indent="0" algn="ctr">
              <a:buNone/>
            </a:pPr>
            <a:endParaRPr lang="nb-NO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nb-NO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nb-NO" b="1">
                <a:latin typeface="Georgia" panose="02040502050405020303" pitchFamily="18" charset="0"/>
              </a:rPr>
              <a:t>Send «GÅ» til 2277 når du starter å gå!</a:t>
            </a:r>
          </a:p>
        </p:txBody>
      </p:sp>
      <p:pic>
        <p:nvPicPr>
          <p:cNvPr id="2" name="Bilde 1" descr="Et bilde som inneholder utendørs, person&#10;&#10;Automatisk generert beskrivelse">
            <a:extLst>
              <a:ext uri="{FF2B5EF4-FFF2-40B4-BE49-F238E27FC236}">
                <a16:creationId xmlns:a16="http://schemas.microsoft.com/office/drawing/2014/main" id="{740050DD-9F20-155B-D076-7D50661135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5125" y="652725"/>
            <a:ext cx="4396049" cy="44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34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9672D83-0A16-4A30-94A5-6493AE29FE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1560" y="997663"/>
            <a:ext cx="7920880" cy="315753"/>
          </a:xfrm>
        </p:spPr>
        <p:txBody>
          <a:bodyPr/>
          <a:lstStyle/>
          <a:p>
            <a:r>
              <a:rPr lang="nb-NO"/>
              <a:t>Alle som deltar* i dør-til dør aksjonen er med i trekning om følgende premier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AE22E57-5291-4F91-B2BB-561F77830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46" y="589248"/>
            <a:ext cx="7921503" cy="335144"/>
          </a:xfrm>
        </p:spPr>
        <p:txBody>
          <a:bodyPr/>
          <a:lstStyle/>
          <a:p>
            <a:r>
              <a:rPr lang="nb-NO"/>
              <a:t>Premier til bøssebærere</a:t>
            </a:r>
          </a:p>
        </p:txBody>
      </p:sp>
      <p:pic>
        <p:nvPicPr>
          <p:cNvPr id="7" name="Bilde 6" descr="Et bilde som inneholder innendørs&#10;&#10;Automatisk generert beskrivelse">
            <a:extLst>
              <a:ext uri="{FF2B5EF4-FFF2-40B4-BE49-F238E27FC236}">
                <a16:creationId xmlns:a16="http://schemas.microsoft.com/office/drawing/2014/main" id="{576D5CA4-BAEB-48F9-B58F-53A5F1CE8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59" t="21020" r="23122" b="30984"/>
          <a:stretch/>
        </p:blipFill>
        <p:spPr>
          <a:xfrm>
            <a:off x="610646" y="1938817"/>
            <a:ext cx="2081945" cy="233255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D12C0F34-0FA0-4C56-BB12-F3227D739554}"/>
              </a:ext>
            </a:extLst>
          </p:cNvPr>
          <p:cNvSpPr txBox="1"/>
          <p:nvPr/>
        </p:nvSpPr>
        <p:spPr>
          <a:xfrm>
            <a:off x="553954" y="4347543"/>
            <a:ext cx="21386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40" b="1">
                <a:latin typeface="News Gothic MT"/>
                <a:cs typeface="News Gothic MT"/>
              </a:rPr>
              <a:t>Signert Haaland-drakt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AEE406F-B50D-4502-A75C-FA130DF16E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BCCFDB"/>
              </a:clrFrom>
              <a:clrTo>
                <a:srgbClr val="BCCFDB">
                  <a:alpha val="0"/>
                </a:srgbClr>
              </a:clrTo>
            </a:clrChange>
          </a:blip>
          <a:srcRect l="14828" t="3956" r="12886"/>
          <a:stretch/>
        </p:blipFill>
        <p:spPr>
          <a:xfrm>
            <a:off x="3128135" y="1890396"/>
            <a:ext cx="2527481" cy="1573527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238276E-0134-4F9F-AFFB-E29D455F1458}"/>
              </a:ext>
            </a:extLst>
          </p:cNvPr>
          <p:cNvSpPr txBox="1"/>
          <p:nvPr/>
        </p:nvSpPr>
        <p:spPr>
          <a:xfrm>
            <a:off x="3261489" y="3412364"/>
            <a:ext cx="213863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90" b="1">
                <a:latin typeface="News Gothic MT"/>
              </a:rPr>
              <a:t>Gavekort fra Ticketmaster</a:t>
            </a:r>
          </a:p>
          <a:p>
            <a:r>
              <a:rPr lang="nb-NO" sz="990" b="1">
                <a:latin typeface="News Gothic MT"/>
              </a:rPr>
              <a:t>Verdi 2.500,-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4A85DFEE-9262-40F4-9DE0-A532EF0AFC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3" t="15932" r="4137" b="18563"/>
          <a:stretch/>
        </p:blipFill>
        <p:spPr>
          <a:xfrm rot="696128">
            <a:off x="5551958" y="1682325"/>
            <a:ext cx="2808665" cy="1993994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131BC72F-3330-40C3-8071-B1D2D7E93B28}"/>
              </a:ext>
            </a:extLst>
          </p:cNvPr>
          <p:cNvSpPr txBox="1"/>
          <p:nvPr/>
        </p:nvSpPr>
        <p:spPr>
          <a:xfrm>
            <a:off x="5920719" y="3387143"/>
            <a:ext cx="2138638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90" b="1">
                <a:latin typeface="News Gothic MT"/>
              </a:rPr>
              <a:t>Gavekort fra Power</a:t>
            </a:r>
          </a:p>
          <a:p>
            <a:r>
              <a:rPr lang="nb-NO" sz="990" b="1">
                <a:latin typeface="News Gothic MT"/>
              </a:rPr>
              <a:t>Verdi 2.500,-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3B098897-13EC-44EE-9D47-B35B060A8AB6}"/>
              </a:ext>
            </a:extLst>
          </p:cNvPr>
          <p:cNvSpPr txBox="1"/>
          <p:nvPr/>
        </p:nvSpPr>
        <p:spPr>
          <a:xfrm>
            <a:off x="4377578" y="5018992"/>
            <a:ext cx="6321794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80">
                <a:latin typeface="News Gothic MT"/>
                <a:cs typeface="News Gothic MT"/>
              </a:rPr>
              <a:t>*Blant de som faktisk går og som sender SMS med GÅ til 2277.</a:t>
            </a:r>
          </a:p>
        </p:txBody>
      </p:sp>
    </p:spTree>
    <p:extLst>
      <p:ext uri="{BB962C8B-B14F-4D97-AF65-F5344CB8AC3E}">
        <p14:creationId xmlns:p14="http://schemas.microsoft.com/office/powerpoint/2010/main" val="313252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EA1B64C0-D51E-43FE-9F4D-142AC501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>
                <a:solidFill>
                  <a:schemeClr val="bg2"/>
                </a:solidFill>
              </a:rPr>
              <a:t>Vi trenger at alle blir med!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35008D46-4599-4CE1-A5E1-AE3E9B984FB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/>
              <a:t>En bøssebærer samler i gjennomsnitt inn </a:t>
            </a:r>
            <a:r>
              <a:rPr lang="nb-NO">
                <a:solidFill>
                  <a:schemeClr val="bg2"/>
                </a:solidFill>
              </a:rPr>
              <a:t>1360 kroner </a:t>
            </a:r>
            <a:r>
              <a:rPr lang="nb-NO"/>
              <a:t>på bøsser og Vipps</a:t>
            </a:r>
          </a:p>
          <a:p>
            <a:endParaRPr lang="nb-NO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nb-NO"/>
              <a:t>1360 + 1360 + 1360 + 1360 + 1360 + 1360 + 1360 …</a:t>
            </a:r>
          </a:p>
          <a:p>
            <a:endParaRPr lang="nb-NO"/>
          </a:p>
          <a:p>
            <a:pPr marL="0" indent="0">
              <a:buNone/>
            </a:pPr>
            <a:r>
              <a:rPr lang="nb-NO"/>
              <a:t>Alle MÅ med, og alle må gå hele ruten sin!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>
                <a:solidFill>
                  <a:srgbClr val="FF0000"/>
                </a:solidFill>
              </a:rPr>
              <a:t>Legg inn tidligere resultater fra din skole/naboskole hvis ønskelig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E2D3AFF-5F8F-49FA-AD5F-0EB6E8FF42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78" y="739159"/>
            <a:ext cx="4232654" cy="44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/>
          <p:cNvSpPr>
            <a:spLocks noGrp="1"/>
          </p:cNvSpPr>
          <p:nvPr>
            <p:ph sz="quarter" idx="14"/>
          </p:nvPr>
        </p:nvSpPr>
        <p:spPr>
          <a:xfrm>
            <a:off x="982479" y="1217101"/>
            <a:ext cx="3211454" cy="274212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nb-NO" sz="2520">
                <a:latin typeface="Georgia" panose="02040502050405020303" pitchFamily="18" charset="0"/>
              </a:rPr>
              <a:t>Har du ikke vervet deg som bøssebærer?</a:t>
            </a:r>
          </a:p>
          <a:p>
            <a:pPr marL="0" indent="0">
              <a:lnSpc>
                <a:spcPct val="100000"/>
              </a:lnSpc>
              <a:buNone/>
            </a:pPr>
            <a:endParaRPr lang="nb-NO" sz="2520">
              <a:latin typeface="Georgia" panose="02040502050405020303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nb-NO" sz="2520">
                <a:solidFill>
                  <a:schemeClr val="bg2"/>
                </a:solidFill>
                <a:latin typeface="Georgia" panose="02040502050405020303" pitchFamily="18" charset="0"/>
              </a:rPr>
              <a:t>Meld deg NÅ &lt;3 </a:t>
            </a:r>
          </a:p>
          <a:p>
            <a:pPr marL="0" indent="0">
              <a:lnSpc>
                <a:spcPct val="100000"/>
              </a:lnSpc>
              <a:buNone/>
            </a:pPr>
            <a:endParaRPr lang="nb-NO" b="1"/>
          </a:p>
          <a:p>
            <a:pPr marL="0" indent="0">
              <a:lnSpc>
                <a:spcPct val="100000"/>
              </a:lnSpc>
              <a:buNone/>
            </a:pPr>
            <a:r>
              <a:rPr lang="nb-NO" b="1"/>
              <a:t>Send </a:t>
            </a:r>
            <a:r>
              <a:rPr lang="nb-NO" b="1" err="1"/>
              <a:t>sms</a:t>
            </a:r>
            <a:r>
              <a:rPr lang="nb-NO" b="1"/>
              <a:t> til 2277: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b-NO" b="1"/>
              <a:t>Bøsse </a:t>
            </a:r>
            <a:r>
              <a:rPr lang="nb-NO" b="1">
                <a:solidFill>
                  <a:schemeClr val="accent5"/>
                </a:solidFill>
              </a:rPr>
              <a:t>4610XX</a:t>
            </a:r>
            <a:r>
              <a:rPr lang="nb-NO" b="1"/>
              <a:t> navnet ditt</a:t>
            </a:r>
          </a:p>
          <a:p>
            <a:pPr>
              <a:lnSpc>
                <a:spcPct val="100000"/>
              </a:lnSpc>
            </a:pPr>
            <a:endParaRPr lang="nb-NO" b="1"/>
          </a:p>
          <a:p>
            <a:pPr marL="0" indent="0">
              <a:lnSpc>
                <a:spcPct val="100000"/>
              </a:lnSpc>
              <a:buNone/>
            </a:pPr>
            <a:r>
              <a:rPr lang="nb-NO" b="1"/>
              <a:t>Husk å verve en venn!</a:t>
            </a:r>
          </a:p>
          <a:p>
            <a:pPr marL="0" indent="0">
              <a:lnSpc>
                <a:spcPct val="100000"/>
              </a:lnSpc>
              <a:buNone/>
            </a:pPr>
            <a:endParaRPr lang="nb-NO" sz="1944" b="1"/>
          </a:p>
          <a:p>
            <a:pPr marL="0" indent="0">
              <a:lnSpc>
                <a:spcPct val="100000"/>
              </a:lnSpc>
              <a:buNone/>
            </a:pPr>
            <a:endParaRPr lang="nb-NO" sz="1944" b="1"/>
          </a:p>
          <a:p>
            <a:pPr marL="0" indent="0">
              <a:buNone/>
            </a:pPr>
            <a:endParaRPr lang="nb-NO" b="1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7D18FE-33B3-45F1-BE4A-6CAE0553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0070" y="285750"/>
            <a:ext cx="41939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633A2C-C950-481B-86EC-506840818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951" y="839132"/>
            <a:ext cx="2266423" cy="396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9838491-6CC3-461E-A69F-59132627F5F2}"/>
              </a:ext>
            </a:extLst>
          </p:cNvPr>
          <p:cNvSpPr txBox="1"/>
          <p:nvPr/>
        </p:nvSpPr>
        <p:spPr>
          <a:xfrm>
            <a:off x="7805446" y="2293000"/>
            <a:ext cx="1209596" cy="60437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nb-NO" sz="990">
                <a:latin typeface="Georgia" panose="02040502050405020303" pitchFamily="18" charset="0"/>
                <a:cs typeface="News Gothic MT"/>
              </a:rPr>
              <a:t>Meldingen er gratis</a:t>
            </a: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4C44B22-8D5D-456C-B990-02A3F155E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Krafttak mot kreft 2023</a:t>
            </a:r>
          </a:p>
        </p:txBody>
      </p:sp>
    </p:spTree>
    <p:extLst>
      <p:ext uri="{BB962C8B-B14F-4D97-AF65-F5344CB8AC3E}">
        <p14:creationId xmlns:p14="http://schemas.microsoft.com/office/powerpoint/2010/main" val="128398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FB07E49F-D60A-4874-8723-2527C9CF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1236"/>
            <a:ext cx="8424000" cy="372382"/>
          </a:xfrm>
        </p:spPr>
        <p:txBody>
          <a:bodyPr anchor="t">
            <a:normAutofit/>
          </a:bodyPr>
          <a:lstStyle/>
          <a:p>
            <a:r>
              <a:rPr lang="nb-NO">
                <a:solidFill>
                  <a:schemeClr val="bg2"/>
                </a:solidFill>
              </a:rPr>
              <a:t>Digital bøsse</a:t>
            </a:r>
            <a:endParaRPr lang="no-NB">
              <a:solidFill>
                <a:schemeClr val="bg2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B2D3D61-07AC-4FC3-95BD-E15B83EDC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04" y="782761"/>
            <a:ext cx="7395391" cy="41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53156"/>
      </p:ext>
    </p:extLst>
  </p:cSld>
  <p:clrMapOvr>
    <a:masterClrMapping/>
  </p:clrMapOvr>
</p:sld>
</file>

<file path=ppt/theme/theme1.xml><?xml version="1.0" encoding="utf-8"?>
<a:theme xmlns:a="http://schemas.openxmlformats.org/drawingml/2006/main" name="Kreftforeningen_Powerpoint_Mal[1]">
  <a:themeElements>
    <a:clrScheme name="Kreftforeningen">
      <a:dk1>
        <a:sysClr val="windowText" lastClr="000000"/>
      </a:dk1>
      <a:lt1>
        <a:sysClr val="window" lastClr="FFFFFF"/>
      </a:lt1>
      <a:dk2>
        <a:srgbClr val="595959"/>
      </a:dk2>
      <a:lt2>
        <a:srgbClr val="00AECB"/>
      </a:lt2>
      <a:accent1>
        <a:srgbClr val="00AECB"/>
      </a:accent1>
      <a:accent2>
        <a:srgbClr val="83389B"/>
      </a:accent2>
      <a:accent3>
        <a:srgbClr val="E86DB2"/>
      </a:accent3>
      <a:accent4>
        <a:srgbClr val="D1005D"/>
      </a:accent4>
      <a:accent5>
        <a:srgbClr val="FF5A00"/>
      </a:accent5>
      <a:accent6>
        <a:srgbClr val="66BC29"/>
      </a:accent6>
      <a:hlink>
        <a:srgbClr val="000000"/>
      </a:hlink>
      <a:folHlink>
        <a:srgbClr val="FFFFFF"/>
      </a:folHlink>
    </a:clrScheme>
    <a:fontScheme name="Kreftforening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E6899"/>
        </a:solidFill>
        <a:ln>
          <a:noFill/>
        </a:ln>
        <a:effectLst/>
      </a:spPr>
      <a:bodyPr rtlCol="0" anchor="ctr"/>
      <a:lstStyle>
        <a:defPPr algn="ctr">
          <a:defRPr b="0" i="0" dirty="0" smtClean="0">
            <a:solidFill>
              <a:schemeClr val="bg1"/>
            </a:solidFill>
            <a:latin typeface="News Gothic MT"/>
            <a:cs typeface="News Gothic M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0" i="0" dirty="0" smtClean="0">
            <a:latin typeface="News Gothic MT"/>
            <a:cs typeface="News Gothic M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2D05C29A472784B8792D4BBD27A070C" ma:contentTypeVersion="14" ma:contentTypeDescription="Opprett et nytt dokument." ma:contentTypeScope="" ma:versionID="c89ad818544d2a57601433ebc60bde87">
  <xsd:schema xmlns:xsd="http://www.w3.org/2001/XMLSchema" xmlns:xs="http://www.w3.org/2001/XMLSchema" xmlns:p="http://schemas.microsoft.com/office/2006/metadata/properties" xmlns:ns2="68e09c42-0f27-4ba8-a852-2953a4e46376" xmlns:ns3="1421f3a8-bf0a-46bd-af3e-b696df380a39" xmlns:ns4="e3faaf6d-1355-4a11-854d-896369349d4d" targetNamespace="http://schemas.microsoft.com/office/2006/metadata/properties" ma:root="true" ma:fieldsID="d12ff7eac926f5a7c5476d682a8126e8" ns2:_="" ns3:_="" ns4:_="">
    <xsd:import namespace="68e09c42-0f27-4ba8-a852-2953a4e46376"/>
    <xsd:import namespace="1421f3a8-bf0a-46bd-af3e-b696df380a39"/>
    <xsd:import namespace="e3faaf6d-1355-4a11-854d-896369349d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09c42-0f27-4ba8-a852-2953a4e463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205a077f-f11a-423e-af4d-d9862881d9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21f3a8-bf0a-46bd-af3e-b696df380a3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aaf6d-1355-4a11-854d-896369349d4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a1d3dcd-dc81-475d-8dfd-75a131060839}" ma:internalName="TaxCatchAll" ma:showField="CatchAllData" ma:web="1421f3a8-bf0a-46bd-af3e-b696df380a3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68e09c42-0f27-4ba8-a852-2953a4e46376">
      <Terms xmlns="http://schemas.microsoft.com/office/infopath/2007/PartnerControls"/>
    </lcf76f155ced4ddcb4097134ff3c332f>
    <TaxCatchAll xmlns="e3faaf6d-1355-4a11-854d-896369349d4d" xsi:nil="true"/>
  </documentManagement>
</p:properties>
</file>

<file path=customXml/itemProps1.xml><?xml version="1.0" encoding="utf-8"?>
<ds:datastoreItem xmlns:ds="http://schemas.openxmlformats.org/officeDocument/2006/customXml" ds:itemID="{2A04F503-329B-475E-B59E-052F3CC21A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730C04-219A-4B17-8DE7-9BD75827245C}">
  <ds:schemaRefs>
    <ds:schemaRef ds:uri="1421f3a8-bf0a-46bd-af3e-b696df380a39"/>
    <ds:schemaRef ds:uri="68e09c42-0f27-4ba8-a852-2953a4e46376"/>
    <ds:schemaRef ds:uri="e3faaf6d-1355-4a11-854d-896369349d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89F6B7B-44B6-462A-A1BA-CA278D85478B}">
  <ds:schemaRefs>
    <ds:schemaRef ds:uri="68e09c42-0f27-4ba8-a852-2953a4e46376"/>
    <ds:schemaRef ds:uri="bb8215da-42cb-49b8-929e-d30e4866ab4a"/>
    <ds:schemaRef ds:uri="de852da8-b318-4c27-81a9-4770ec69a08a"/>
    <ds:schemaRef ds:uri="e3faaf6d-1355-4a11-854d-896369349d4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832</Words>
  <Application>Microsoft Office PowerPoint</Application>
  <PresentationFormat>Skjermfremvisning (16:10)</PresentationFormat>
  <Paragraphs>91</Paragraphs>
  <Slides>11</Slides>
  <Notes>10</Notes>
  <HiddenSlides>0</HiddenSlides>
  <MMClips>2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7" baseType="lpstr">
      <vt:lpstr>Arial</vt:lpstr>
      <vt:lpstr>Calibri</vt:lpstr>
      <vt:lpstr>Georgia</vt:lpstr>
      <vt:lpstr>News Gothic MT</vt:lpstr>
      <vt:lpstr>Segoe UI Historic</vt:lpstr>
      <vt:lpstr>Kreftforeningen_Powerpoint_Mal[1]</vt:lpstr>
      <vt:lpstr>Krafttak mot kreft 2023</vt:lpstr>
      <vt:lpstr>PowerPoint-presentasjon</vt:lpstr>
      <vt:lpstr>Årets tema </vt:lpstr>
      <vt:lpstr>Årets aksjon</vt:lpstr>
      <vt:lpstr>Hva kan DU gjøre?</vt:lpstr>
      <vt:lpstr>Premier til bøssebærere</vt:lpstr>
      <vt:lpstr>Vi trenger at alle blir med!</vt:lpstr>
      <vt:lpstr>PowerPoint-presentasjon</vt:lpstr>
      <vt:lpstr>Digital bøsse</vt:lpstr>
      <vt:lpstr>PowerPoint-presentasjon</vt:lpstr>
      <vt:lpstr>Tusen takk for innsatsen!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Krafttak mot krfet 2021</dc:title>
  <dc:creator>Marthine Barth Jacobsen</dc:creator>
  <cp:lastModifiedBy>Mikkel Munthe-Kaas</cp:lastModifiedBy>
  <cp:revision>4</cp:revision>
  <dcterms:created xsi:type="dcterms:W3CDTF">2021-02-12T10:14:35Z</dcterms:created>
  <dcterms:modified xsi:type="dcterms:W3CDTF">2023-02-10T13:04:10Z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0x01010039DE7EFD6EE73143B7A14362E3EE5D37</vt:lpwstr>
  </property>
  <property fmtid="{D5CDD505-2E9C-101B-9397-08002B2CF9AE}" pid="3" name="MediaServiceImageTags">
    <vt:lpwstr/>
  </property>
</Properties>
</file>